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4" d="100"/>
          <a:sy n="54" d="100"/>
        </p:scale>
        <p:origin x="2232"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4681B9-3ECF-4B91-9B06-F82EB3A2D3A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288626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81B9-3ECF-4B91-9B06-F82EB3A2D3A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78199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81B9-3ECF-4B91-9B06-F82EB3A2D3A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3586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681B9-3ECF-4B91-9B06-F82EB3A2D3A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3410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681B9-3ECF-4B91-9B06-F82EB3A2D3A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43532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4681B9-3ECF-4B91-9B06-F82EB3A2D3A4}"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52498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4681B9-3ECF-4B91-9B06-F82EB3A2D3A4}"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12489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4681B9-3ECF-4B91-9B06-F82EB3A2D3A4}"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362282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681B9-3ECF-4B91-9B06-F82EB3A2D3A4}"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54972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4681B9-3ECF-4B91-9B06-F82EB3A2D3A4}"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54771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4681B9-3ECF-4B91-9B06-F82EB3A2D3A4}"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ED8EE-F26C-4EC4-9799-5144E9A101F3}" type="slidenum">
              <a:rPr lang="en-US" smtClean="0"/>
              <a:t>‹#›</a:t>
            </a:fld>
            <a:endParaRPr lang="en-US"/>
          </a:p>
        </p:txBody>
      </p:sp>
    </p:spTree>
    <p:extLst>
      <p:ext uri="{BB962C8B-B14F-4D97-AF65-F5344CB8AC3E}">
        <p14:creationId xmlns:p14="http://schemas.microsoft.com/office/powerpoint/2010/main" val="138160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4681B9-3ECF-4B91-9B06-F82EB3A2D3A4}" type="datetimeFigureOut">
              <a:rPr lang="en-US" smtClean="0"/>
              <a:t>9/11/2019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68ED8EE-F26C-4EC4-9799-5144E9A101F3}" type="slidenum">
              <a:rPr lang="en-US" smtClean="0"/>
              <a:t>‹#›</a:t>
            </a:fld>
            <a:endParaRPr lang="en-US"/>
          </a:p>
        </p:txBody>
      </p:sp>
    </p:spTree>
    <p:extLst>
      <p:ext uri="{BB962C8B-B14F-4D97-AF65-F5344CB8AC3E}">
        <p14:creationId xmlns:p14="http://schemas.microsoft.com/office/powerpoint/2010/main" val="1560774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kreidler@opaafood.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publicdomainpictures.net/view-image.php?image=71646&amp;picture=bald-eagle-clipart"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452282" y="146767"/>
            <a:ext cx="2510118" cy="786277"/>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70036" y="146767"/>
            <a:ext cx="1735157" cy="8899225"/>
          </a:xfrm>
          <a:prstGeom prst="rect">
            <a:avLst/>
          </a:prstGeom>
          <a:solidFill>
            <a:srgbClr val="FF0000"/>
          </a:solidFill>
          <a:ln w="50800">
            <a:solidFill>
              <a:schemeClr val="tx1"/>
            </a:solidFill>
          </a:ln>
        </p:spPr>
        <p:txBody>
          <a:bodyPr wrap="square" rtlCol="0">
            <a:spAutoFit/>
          </a:bodyPr>
          <a:lstStyle/>
          <a:p>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9049" y="224171"/>
            <a:ext cx="1349761" cy="797749"/>
          </a:xfrm>
          <a:prstGeom prst="rect">
            <a:avLst/>
          </a:prstGeom>
          <a:solidFill>
            <a:schemeClr val="accent1">
              <a:lumMod val="60000"/>
              <a:lumOff val="40000"/>
            </a:schemeClr>
          </a:solidFill>
        </p:spPr>
      </p:pic>
      <p:sp>
        <p:nvSpPr>
          <p:cNvPr id="8" name="TextBox 7"/>
          <p:cNvSpPr txBox="1"/>
          <p:nvPr/>
        </p:nvSpPr>
        <p:spPr>
          <a:xfrm>
            <a:off x="794225" y="139424"/>
            <a:ext cx="3801445" cy="738664"/>
          </a:xfrm>
          <a:prstGeom prst="rect">
            <a:avLst/>
          </a:prstGeom>
          <a:noFill/>
        </p:spPr>
        <p:txBody>
          <a:bodyPr wrap="square" rtlCol="0">
            <a:spAutoFit/>
          </a:bodyPr>
          <a:lstStyle/>
          <a:p>
            <a:pPr algn="ctr"/>
            <a:r>
              <a:rPr lang="en-US" sz="1400" b="1" dirty="0">
                <a:latin typeface="Arial Rounded MT Bold" panose="020F0704030504030204" pitchFamily="34" charset="0"/>
              </a:rPr>
              <a:t> September 2019</a:t>
            </a:r>
          </a:p>
          <a:p>
            <a:pPr algn="ctr"/>
            <a:r>
              <a:rPr lang="en-US" sz="1400" b="1" dirty="0">
                <a:latin typeface="Arial Rounded MT Bold" panose="020F0704030504030204" pitchFamily="34" charset="0"/>
              </a:rPr>
              <a:t>Monthly Food Service Report</a:t>
            </a:r>
          </a:p>
          <a:p>
            <a:pPr algn="ctr"/>
            <a:r>
              <a:rPr lang="en-US" sz="1400" b="1" dirty="0">
                <a:latin typeface="Arial Rounded MT Bold" panose="020F0704030504030204" pitchFamily="34" charset="0"/>
              </a:rPr>
              <a:t>Knox County R1</a:t>
            </a:r>
          </a:p>
        </p:txBody>
      </p:sp>
      <p:sp>
        <p:nvSpPr>
          <p:cNvPr id="10" name="Rectangle 9"/>
          <p:cNvSpPr/>
          <p:nvPr/>
        </p:nvSpPr>
        <p:spPr>
          <a:xfrm rot="10800000" flipV="1">
            <a:off x="5070036" y="5970233"/>
            <a:ext cx="1735157" cy="430887"/>
          </a:xfrm>
          <a:prstGeom prst="rect">
            <a:avLst/>
          </a:prstGeom>
          <a:solidFill>
            <a:schemeClr val="bg1"/>
          </a:solidFill>
          <a:ln w="31750">
            <a:solidFill>
              <a:schemeClr val="tx1"/>
            </a:solidFill>
          </a:ln>
        </p:spPr>
        <p:txBody>
          <a:bodyPr wrap="square" lIns="91440" tIns="45720" rIns="91440" bIns="45720">
            <a:spAutoFit/>
          </a:bodyPr>
          <a:lstStyle/>
          <a:p>
            <a:pPr algn="ctr"/>
            <a:r>
              <a:rPr lang="en-US" sz="110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Visit Our Website: </a:t>
            </a:r>
          </a:p>
          <a:p>
            <a:pPr algn="ctr"/>
            <a:r>
              <a:rPr lang="en-US" sz="1100" cap="none" spc="0" dirty="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opaafood.com</a:t>
            </a:r>
          </a:p>
        </p:txBody>
      </p:sp>
      <p:sp>
        <p:nvSpPr>
          <p:cNvPr id="11" name="Rectangle 10"/>
          <p:cNvSpPr/>
          <p:nvPr/>
        </p:nvSpPr>
        <p:spPr>
          <a:xfrm>
            <a:off x="5042177" y="6538073"/>
            <a:ext cx="1790875" cy="1492716"/>
          </a:xfrm>
          <a:prstGeom prst="rect">
            <a:avLst/>
          </a:prstGeom>
          <a:noFill/>
        </p:spPr>
        <p:txBody>
          <a:bodyPr wrap="none" lIns="91440" tIns="45720" rIns="91440" bIns="45720">
            <a:spAutoFit/>
          </a:bodyPr>
          <a:lstStyle/>
          <a:p>
            <a:pPr algn="ctr"/>
            <a:r>
              <a:rPr lang="en-US" sz="1100" b="1" dirty="0">
                <a:ln w="0"/>
                <a:solidFill>
                  <a:schemeClr val="tx1">
                    <a:lumMod val="95000"/>
                    <a:lumOff val="5000"/>
                  </a:schemeClr>
                </a:solidFill>
                <a:effectLst>
                  <a:outerShdw blurRad="38100" dist="19050" dir="2700000" algn="tl" rotWithShape="0">
                    <a:schemeClr val="dk1">
                      <a:alpha val="40000"/>
                    </a:schemeClr>
                  </a:outerShdw>
                </a:effectLst>
              </a:rPr>
              <a:t>Kisha Goodwin</a:t>
            </a:r>
          </a:p>
          <a:p>
            <a:pPr algn="ctr"/>
            <a:r>
              <a:rPr lang="en-US" sz="1000" dirty="0">
                <a:ln w="0"/>
                <a:effectLst>
                  <a:outerShdw blurRad="38100" dist="19050" dir="2700000" algn="tl" rotWithShape="0">
                    <a:schemeClr val="dk1">
                      <a:alpha val="40000"/>
                    </a:schemeClr>
                  </a:outerShdw>
                </a:effectLst>
              </a:rPr>
              <a:t>Director of Nutritional Services</a:t>
            </a:r>
          </a:p>
          <a:p>
            <a:pPr algn="ctr"/>
            <a:r>
              <a:rPr lang="en-US" sz="1000" dirty="0">
                <a:ln w="0"/>
                <a:effectLst>
                  <a:outerShdw blurRad="38100" dist="19050" dir="2700000" algn="tl" rotWithShape="0">
                    <a:schemeClr val="dk1">
                      <a:alpha val="40000"/>
                    </a:schemeClr>
                  </a:outerShdw>
                </a:effectLst>
              </a:rPr>
              <a:t>660-341-2303</a:t>
            </a:r>
            <a:endParaRPr lang="en-US" sz="1000" b="0" cap="none" spc="0" dirty="0">
              <a:ln w="0"/>
              <a:solidFill>
                <a:schemeClr val="tx1"/>
              </a:solidFill>
              <a:effectLst>
                <a:outerShdw blurRad="38100" dist="19050" dir="2700000" algn="tl" rotWithShape="0">
                  <a:schemeClr val="dk1">
                    <a:alpha val="40000"/>
                  </a:schemeClr>
                </a:outerShdw>
              </a:effectLst>
            </a:endParaRPr>
          </a:p>
          <a:p>
            <a:pPr algn="ctr"/>
            <a:r>
              <a:rPr lang="en-US" sz="1000" dirty="0">
                <a:ln w="0"/>
                <a:effectLst>
                  <a:outerShdw blurRad="38100" dist="19050" dir="2700000" algn="tl" rotWithShape="0">
                    <a:schemeClr val="dk1">
                      <a:alpha val="40000"/>
                    </a:schemeClr>
                  </a:outerShdw>
                </a:effectLst>
                <a:hlinkClick r:id="rId3"/>
              </a:rPr>
              <a:t>kgoodwin@opaafood.com</a:t>
            </a:r>
            <a:endParaRPr lang="en-US" sz="1000" dirty="0">
              <a:ln w="0"/>
              <a:effectLst>
                <a:outerShdw blurRad="38100" dist="19050" dir="2700000" algn="tl" rotWithShape="0">
                  <a:schemeClr val="dk1">
                    <a:alpha val="40000"/>
                  </a:schemeClr>
                </a:outerShdw>
              </a:effectLst>
            </a:endParaRPr>
          </a:p>
          <a:p>
            <a:pPr algn="ctr"/>
            <a:endParaRPr lang="en-US" sz="1000" b="0" cap="none" spc="0" dirty="0">
              <a:ln w="0"/>
              <a:solidFill>
                <a:schemeClr val="tx1"/>
              </a:solidFill>
              <a:effectLst>
                <a:outerShdw blurRad="38100" dist="19050" dir="2700000" algn="tl" rotWithShape="0">
                  <a:schemeClr val="dk1">
                    <a:alpha val="40000"/>
                  </a:schemeClr>
                </a:outerShdw>
              </a:effectLst>
            </a:endParaRPr>
          </a:p>
          <a:p>
            <a:pPr algn="ctr"/>
            <a:r>
              <a:rPr lang="en-US" sz="1000" dirty="0">
                <a:ln w="0"/>
                <a:effectLst>
                  <a:outerShdw blurRad="38100" dist="19050" dir="2700000" algn="tl" rotWithShape="0">
                    <a:schemeClr val="dk1">
                      <a:alpha val="40000"/>
                    </a:schemeClr>
                  </a:outerShdw>
                </a:effectLst>
              </a:rPr>
              <a:t>OPAA! Food  Management Inc.</a:t>
            </a:r>
          </a:p>
          <a:p>
            <a:pPr algn="ctr"/>
            <a:r>
              <a:rPr lang="en-US" sz="1000" dirty="0">
                <a:ln w="0"/>
                <a:effectLst>
                  <a:outerShdw blurRad="38100" dist="19050" dir="2700000" algn="tl" rotWithShape="0">
                    <a:schemeClr val="dk1">
                      <a:alpha val="40000"/>
                    </a:schemeClr>
                  </a:outerShdw>
                </a:effectLst>
              </a:rPr>
              <a:t>636-812-0777</a:t>
            </a:r>
          </a:p>
          <a:p>
            <a:pPr algn="ctr"/>
            <a:r>
              <a:rPr lang="en-US" sz="1000" dirty="0">
                <a:ln w="0"/>
                <a:effectLst>
                  <a:outerShdw blurRad="38100" dist="19050" dir="2700000" algn="tl" rotWithShape="0">
                    <a:schemeClr val="dk1">
                      <a:alpha val="40000"/>
                    </a:schemeClr>
                  </a:outerShdw>
                </a:effectLst>
              </a:rPr>
              <a:t>888-860-3236</a:t>
            </a:r>
          </a:p>
          <a:p>
            <a:pPr algn="ctr"/>
            <a:endParaRPr lang="en-US" sz="1000" b="0" cap="none" spc="0" dirty="0">
              <a:ln w="0"/>
              <a:solidFill>
                <a:schemeClr val="tx1"/>
              </a:solidFill>
              <a:effectLst>
                <a:outerShdw blurRad="38100" dist="19050" dir="2700000" algn="tl" rotWithShape="0">
                  <a:schemeClr val="dk1">
                    <a:alpha val="40000"/>
                  </a:schemeClr>
                </a:outerShdw>
              </a:effectLst>
            </a:endParaRPr>
          </a:p>
        </p:txBody>
      </p:sp>
      <p:sp>
        <p:nvSpPr>
          <p:cNvPr id="12" name="Rectangle 11"/>
          <p:cNvSpPr/>
          <p:nvPr/>
        </p:nvSpPr>
        <p:spPr>
          <a:xfrm>
            <a:off x="5127937" y="1207924"/>
            <a:ext cx="1619354" cy="430887"/>
          </a:xfrm>
          <a:prstGeom prst="rect">
            <a:avLst/>
          </a:prstGeom>
          <a:noFill/>
        </p:spPr>
        <p:txBody>
          <a:bodyPr wrap="none" lIns="91440" tIns="45720" rIns="91440" bIns="45720">
            <a:spAutoFit/>
          </a:bodyPr>
          <a:lstStyle/>
          <a:p>
            <a:pPr algn="ctr"/>
            <a:r>
              <a:rPr lang="en-US" sz="1100" b="1" cap="none" spc="0" dirty="0">
                <a:ln w="0"/>
                <a:effectLst>
                  <a:outerShdw blurRad="38100" dist="19050" dir="2700000" algn="tl" rotWithShape="0">
                    <a:schemeClr val="dk1">
                      <a:alpha val="40000"/>
                    </a:schemeClr>
                  </a:outerShdw>
                </a:effectLst>
                <a:latin typeface="Arial Black" panose="020B0A04020102020204" pitchFamily="34" charset="0"/>
              </a:rPr>
              <a:t>Our mission:</a:t>
            </a:r>
          </a:p>
          <a:p>
            <a:pPr algn="ctr"/>
            <a:r>
              <a:rPr lang="en-US" sz="1100" b="1" cap="none" spc="0" dirty="0">
                <a:ln w="0"/>
                <a:effectLst>
                  <a:outerShdw blurRad="38100" dist="19050" dir="2700000" algn="tl" rotWithShape="0">
                    <a:schemeClr val="dk1">
                      <a:alpha val="40000"/>
                    </a:schemeClr>
                  </a:outerShdw>
                </a:effectLst>
                <a:latin typeface="Arial Black" panose="020B0A04020102020204" pitchFamily="34" charset="0"/>
              </a:rPr>
              <a:t> “Make Their Day” </a:t>
            </a:r>
          </a:p>
        </p:txBody>
      </p:sp>
      <p:cxnSp>
        <p:nvCxnSpPr>
          <p:cNvPr id="14" name="Straight Connector 13"/>
          <p:cNvCxnSpPr/>
          <p:nvPr/>
        </p:nvCxnSpPr>
        <p:spPr>
          <a:xfrm flipV="1">
            <a:off x="23545" y="8769427"/>
            <a:ext cx="5022943"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127127" y="1981637"/>
            <a:ext cx="1573876" cy="3754874"/>
          </a:xfrm>
          <a:prstGeom prst="rect">
            <a:avLst/>
          </a:prstGeom>
          <a:noFill/>
        </p:spPr>
        <p:txBody>
          <a:bodyPr wrap="square" lIns="91440" tIns="45720" rIns="91440" bIns="45720">
            <a:spAutoFit/>
          </a:bodyPr>
          <a:lstStyle/>
          <a:p>
            <a:pPr algn="ctr"/>
            <a:r>
              <a:rPr lang="en-US" sz="1400" b="1" cap="none" spc="0" dirty="0">
                <a:ln w="0"/>
                <a:solidFill>
                  <a:schemeClr val="bg1"/>
                </a:solidFill>
                <a:effectLst>
                  <a:outerShdw blurRad="38100" dist="19050" dir="2700000" algn="tl" rotWithShape="0">
                    <a:schemeClr val="dk1">
                      <a:alpha val="40000"/>
                    </a:schemeClr>
                  </a:outerShdw>
                </a:effectLst>
              </a:rPr>
              <a:t>OPAA! Core Values</a:t>
            </a:r>
          </a:p>
          <a:p>
            <a:pPr algn="ctr"/>
            <a:endParaRPr lang="en-US" sz="1400" b="0" cap="none" spc="0" dirty="0">
              <a:ln w="0"/>
              <a:solidFill>
                <a:schemeClr val="bg1"/>
              </a:solidFill>
              <a:effectLst>
                <a:outerShdw blurRad="38100" dist="19050" dir="2700000" algn="tl" rotWithShape="0">
                  <a:schemeClr val="dk1">
                    <a:alpha val="40000"/>
                  </a:schemeClr>
                </a:outerShdw>
              </a:effectLst>
            </a:endParaRPr>
          </a:p>
          <a:p>
            <a:pPr algn="ctr"/>
            <a:r>
              <a:rPr lang="en-US" sz="1400" dirty="0">
                <a:ln w="0"/>
                <a:solidFill>
                  <a:schemeClr val="bg1"/>
                </a:solidFill>
                <a:effectLst>
                  <a:outerShdw blurRad="38100" dist="19050" dir="2700000" algn="tl" rotWithShape="0">
                    <a:schemeClr val="dk1">
                      <a:alpha val="40000"/>
                    </a:schemeClr>
                  </a:outerShdw>
                </a:effectLst>
              </a:rPr>
              <a:t>Act in the best interest of the students, schools, and communities we serve</a:t>
            </a:r>
          </a:p>
          <a:p>
            <a:endParaRPr lang="en-US" sz="1400" dirty="0">
              <a:ln w="0"/>
              <a:solidFill>
                <a:schemeClr val="bg1"/>
              </a:solidFill>
              <a:effectLst>
                <a:outerShdw blurRad="38100" dist="19050" dir="2700000" algn="tl" rotWithShape="0">
                  <a:schemeClr val="dk1">
                    <a:alpha val="40000"/>
                  </a:schemeClr>
                </a:outerShdw>
              </a:effectLst>
            </a:endParaRPr>
          </a:p>
          <a:p>
            <a:pPr algn="ctr"/>
            <a:r>
              <a:rPr lang="en-US" sz="1400" dirty="0">
                <a:ln w="0"/>
                <a:solidFill>
                  <a:schemeClr val="bg1"/>
                </a:solidFill>
                <a:effectLst>
                  <a:outerShdw blurRad="38100" dist="19050" dir="2700000" algn="tl" rotWithShape="0">
                    <a:schemeClr val="dk1">
                      <a:alpha val="40000"/>
                    </a:schemeClr>
                  </a:outerShdw>
                </a:effectLst>
              </a:rPr>
              <a:t>Be honest in everything we do</a:t>
            </a:r>
          </a:p>
          <a:p>
            <a:pPr algn="ctr"/>
            <a:endParaRPr lang="en-US" sz="1400" dirty="0">
              <a:ln w="0"/>
              <a:solidFill>
                <a:schemeClr val="bg1"/>
              </a:solidFill>
              <a:effectLst>
                <a:outerShdw blurRad="38100" dist="19050" dir="2700000" algn="tl" rotWithShape="0">
                  <a:schemeClr val="dk1">
                    <a:alpha val="40000"/>
                  </a:schemeClr>
                </a:outerShdw>
              </a:effectLst>
            </a:endParaRPr>
          </a:p>
          <a:p>
            <a:pPr algn="ctr"/>
            <a:r>
              <a:rPr lang="en-US" sz="1400" dirty="0">
                <a:ln w="0"/>
                <a:solidFill>
                  <a:schemeClr val="bg1"/>
                </a:solidFill>
                <a:effectLst>
                  <a:outerShdw blurRad="38100" dist="19050" dir="2700000" algn="tl" rotWithShape="0">
                    <a:schemeClr val="dk1">
                      <a:alpha val="40000"/>
                    </a:schemeClr>
                  </a:outerShdw>
                </a:effectLst>
              </a:rPr>
              <a:t>Have a passion to serve others</a:t>
            </a:r>
          </a:p>
          <a:p>
            <a:pPr algn="ctr"/>
            <a:endParaRPr lang="en-US" sz="1400" dirty="0">
              <a:ln w="0"/>
              <a:solidFill>
                <a:schemeClr val="bg1"/>
              </a:solidFill>
              <a:effectLst>
                <a:outerShdw blurRad="38100" dist="19050" dir="2700000" algn="tl" rotWithShape="0">
                  <a:schemeClr val="dk1">
                    <a:alpha val="40000"/>
                  </a:schemeClr>
                </a:outerShdw>
              </a:effectLst>
            </a:endParaRPr>
          </a:p>
          <a:p>
            <a:pPr algn="ctr"/>
            <a:r>
              <a:rPr lang="en-US" sz="1400" dirty="0">
                <a:ln w="0"/>
                <a:solidFill>
                  <a:schemeClr val="bg1"/>
                </a:solidFill>
                <a:effectLst>
                  <a:outerShdw blurRad="38100" dist="19050" dir="2700000" algn="tl" rotWithShape="0">
                    <a:schemeClr val="dk1">
                      <a:alpha val="40000"/>
                    </a:schemeClr>
                  </a:outerShdw>
                </a:effectLst>
              </a:rPr>
              <a:t>Commit to continuous improvement</a:t>
            </a:r>
          </a:p>
        </p:txBody>
      </p:sp>
      <p:pic>
        <p:nvPicPr>
          <p:cNvPr id="23" name="Picture 22" descr="A close up of a bird&#10;&#10;Description automatically generated">
            <a:extLst>
              <a:ext uri="{FF2B5EF4-FFF2-40B4-BE49-F238E27FC236}">
                <a16:creationId xmlns:a16="http://schemas.microsoft.com/office/drawing/2014/main" id="{4785E520-9614-4C44-A36A-91C0D85B916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024518" y="112224"/>
            <a:ext cx="931011" cy="820820"/>
          </a:xfrm>
          <a:prstGeom prst="rect">
            <a:avLst/>
          </a:prstGeom>
        </p:spPr>
      </p:pic>
      <p:pic>
        <p:nvPicPr>
          <p:cNvPr id="27" name="Picture 26" descr="A close up of a bird&#10;&#10;Description automatically generated">
            <a:extLst>
              <a:ext uri="{FF2B5EF4-FFF2-40B4-BE49-F238E27FC236}">
                <a16:creationId xmlns:a16="http://schemas.microsoft.com/office/drawing/2014/main" id="{BFB01E85-2F2B-4C11-9C01-DAF18C9659E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65872" y="22897"/>
            <a:ext cx="931011" cy="867434"/>
          </a:xfrm>
          <a:prstGeom prst="rect">
            <a:avLst/>
          </a:prstGeom>
        </p:spPr>
      </p:pic>
      <p:sp>
        <p:nvSpPr>
          <p:cNvPr id="2" name="TextBox 1">
            <a:extLst>
              <a:ext uri="{FF2B5EF4-FFF2-40B4-BE49-F238E27FC236}">
                <a16:creationId xmlns:a16="http://schemas.microsoft.com/office/drawing/2014/main" id="{12D3F985-9347-4B83-8981-019090A7BC4A}"/>
              </a:ext>
            </a:extLst>
          </p:cNvPr>
          <p:cNvSpPr txBox="1"/>
          <p:nvPr/>
        </p:nvSpPr>
        <p:spPr>
          <a:xfrm>
            <a:off x="104183" y="1027257"/>
            <a:ext cx="4851346" cy="2031325"/>
          </a:xfrm>
          <a:prstGeom prst="rect">
            <a:avLst/>
          </a:prstGeom>
          <a:solidFill>
            <a:srgbClr val="FF0000"/>
          </a:solidFill>
        </p:spPr>
        <p:txBody>
          <a:bodyPr wrap="square" rtlCol="0">
            <a:spAutoFit/>
          </a:bodyPr>
          <a:lstStyle/>
          <a:p>
            <a:r>
              <a:rPr lang="en-US" dirty="0"/>
              <a:t>Hard to believe that almost a month of school has already flown by. I want to first say how proud of my staff I am. I was gone to open a new school in Iowa for three weeks and they all stepped up and did an amazing job. </a:t>
            </a:r>
          </a:p>
          <a:p>
            <a:endParaRPr lang="en-US" dirty="0"/>
          </a:p>
          <a:p>
            <a:endParaRPr lang="en-US" dirty="0"/>
          </a:p>
        </p:txBody>
      </p:sp>
      <p:sp>
        <p:nvSpPr>
          <p:cNvPr id="3" name="Rectangle 2">
            <a:extLst>
              <a:ext uri="{FF2B5EF4-FFF2-40B4-BE49-F238E27FC236}">
                <a16:creationId xmlns:a16="http://schemas.microsoft.com/office/drawing/2014/main" id="{0793132C-C3C5-4409-A2FA-980324B6E9C3}"/>
              </a:ext>
            </a:extLst>
          </p:cNvPr>
          <p:cNvSpPr/>
          <p:nvPr/>
        </p:nvSpPr>
        <p:spPr>
          <a:xfrm>
            <a:off x="68945" y="3111420"/>
            <a:ext cx="4851345" cy="868909"/>
          </a:xfrm>
          <a:prstGeom prst="rect">
            <a:avLst/>
          </a:prstGeom>
          <a:noFill/>
        </p:spPr>
        <p:txBody>
          <a:bodyPr wrap="square" lIns="91440" tIns="45720" rIns="91440" bIns="45720">
            <a:noAutofit/>
            <a:scene3d>
              <a:camera prst="orthographicFront"/>
              <a:lightRig rig="soft" dir="t">
                <a:rot lat="0" lon="0" rev="15600000"/>
              </a:lightRig>
            </a:scene3d>
            <a:sp3d extrusionH="57150" prstMaterial="softEdge">
              <a:bevelT w="25400" h="38100"/>
            </a:sp3d>
          </a:bodyPr>
          <a:lstStyle/>
          <a:p>
            <a:pPr algn="ctr"/>
            <a:r>
              <a:rPr lang="en-US" sz="5400" b="1" dirty="0">
                <a:ln w="13462">
                  <a:solidFill>
                    <a:schemeClr val="bg1"/>
                  </a:solidFill>
                  <a:prstDash val="solid"/>
                </a:ln>
                <a:solidFill>
                  <a:sysClr val="windowText" lastClr="000000"/>
                </a:solidFill>
                <a:effectLst>
                  <a:glow rad="228600">
                    <a:schemeClr val="accent2">
                      <a:satMod val="175000"/>
                      <a:alpha val="40000"/>
                    </a:schemeClr>
                  </a:glow>
                  <a:outerShdw dist="38100" dir="2700000" algn="bl" rotWithShape="0">
                    <a:schemeClr val="accent5"/>
                  </a:outerShdw>
                </a:effectLst>
              </a:rPr>
              <a:t>NEW Program</a:t>
            </a:r>
          </a:p>
        </p:txBody>
      </p:sp>
      <p:sp>
        <p:nvSpPr>
          <p:cNvPr id="4" name="TextBox 3">
            <a:extLst>
              <a:ext uri="{FF2B5EF4-FFF2-40B4-BE49-F238E27FC236}">
                <a16:creationId xmlns:a16="http://schemas.microsoft.com/office/drawing/2014/main" id="{B95F46B4-2120-4235-9871-BEB9B1F17B4A}"/>
              </a:ext>
            </a:extLst>
          </p:cNvPr>
          <p:cNvSpPr txBox="1"/>
          <p:nvPr/>
        </p:nvSpPr>
        <p:spPr>
          <a:xfrm>
            <a:off x="156997" y="3997308"/>
            <a:ext cx="4886583" cy="2862322"/>
          </a:xfrm>
          <a:prstGeom prst="rect">
            <a:avLst/>
          </a:prstGeom>
          <a:solidFill>
            <a:srgbClr val="FF0000"/>
          </a:solidFill>
        </p:spPr>
        <p:txBody>
          <a:bodyPr wrap="square" rtlCol="0">
            <a:spAutoFit/>
          </a:bodyPr>
          <a:lstStyle/>
          <a:p>
            <a:r>
              <a:rPr lang="en-US" dirty="0"/>
              <a:t>We have recently started a new program in the Elementary called Grab N Go Breakfast.  We prepare the meal in the kitchen and take it down to the elementary morning meeting room. The kids can grab it and go eat outside or stay in the morning meeting room. So far it has been a big hit and has already increased the breakfast participation. The kids have this option, or they can still go up to the high school and eat regular breakfast.</a:t>
            </a:r>
          </a:p>
        </p:txBody>
      </p:sp>
      <p:sp>
        <p:nvSpPr>
          <p:cNvPr id="6" name="TextBox 5">
            <a:extLst>
              <a:ext uri="{FF2B5EF4-FFF2-40B4-BE49-F238E27FC236}">
                <a16:creationId xmlns:a16="http://schemas.microsoft.com/office/drawing/2014/main" id="{2A91D365-ABE7-496C-92C0-2A0BD588A1DE}"/>
              </a:ext>
            </a:extLst>
          </p:cNvPr>
          <p:cNvSpPr txBox="1"/>
          <p:nvPr/>
        </p:nvSpPr>
        <p:spPr>
          <a:xfrm>
            <a:off x="52807" y="6971346"/>
            <a:ext cx="2289325" cy="1754326"/>
          </a:xfrm>
          <a:prstGeom prst="rect">
            <a:avLst/>
          </a:prstGeom>
          <a:solidFill>
            <a:srgbClr val="FF0000"/>
          </a:solidFill>
        </p:spPr>
        <p:txBody>
          <a:bodyPr wrap="square" rtlCol="0">
            <a:spAutoFit/>
          </a:bodyPr>
          <a:lstStyle/>
          <a:p>
            <a:r>
              <a:rPr lang="en-US" dirty="0"/>
              <a:t>Starting in October we will be starting OPAA to Go for our elementary kids.  This will be a fourth option for grades K-5</a:t>
            </a:r>
          </a:p>
        </p:txBody>
      </p:sp>
      <p:pic>
        <p:nvPicPr>
          <p:cNvPr id="15" name="Picture 14" descr="A tray of food&#10;&#10;Description automatically generated">
            <a:extLst>
              <a:ext uri="{FF2B5EF4-FFF2-40B4-BE49-F238E27FC236}">
                <a16:creationId xmlns:a16="http://schemas.microsoft.com/office/drawing/2014/main" id="{E6FFEB2B-D8F0-4D54-99A3-E75D2C2262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42132" y="6754974"/>
            <a:ext cx="2670650" cy="1966073"/>
          </a:xfrm>
          <a:prstGeom prst="rect">
            <a:avLst/>
          </a:prstGeom>
        </p:spPr>
      </p:pic>
    </p:spTree>
    <p:extLst>
      <p:ext uri="{BB962C8B-B14F-4D97-AF65-F5344CB8AC3E}">
        <p14:creationId xmlns:p14="http://schemas.microsoft.com/office/powerpoint/2010/main" val="3230626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1072</TotalTime>
  <Words>246</Words>
  <Application>Microsoft Office PowerPoint</Application>
  <PresentationFormat>Letter Paper (8.5x11 in)</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Arial Rounded MT Bold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Ann Kreidler</dc:creator>
  <cp:lastModifiedBy>Kisha Goodwin</cp:lastModifiedBy>
  <cp:revision>62</cp:revision>
  <cp:lastPrinted>2019-09-11T19:59:52Z</cp:lastPrinted>
  <dcterms:created xsi:type="dcterms:W3CDTF">2016-01-07T20:59:24Z</dcterms:created>
  <dcterms:modified xsi:type="dcterms:W3CDTF">2019-09-11T19:59:59Z</dcterms:modified>
</cp:coreProperties>
</file>